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5" r:id="rId4"/>
    <p:sldId id="266" r:id="rId5"/>
    <p:sldId id="274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76" r:id="rId15"/>
    <p:sldId id="277" r:id="rId16"/>
    <p:sldId id="278" r:id="rId17"/>
    <p:sldId id="279" r:id="rId18"/>
    <p:sldId id="288" r:id="rId19"/>
    <p:sldId id="280" r:id="rId20"/>
    <p:sldId id="281" r:id="rId21"/>
    <p:sldId id="282" r:id="rId22"/>
    <p:sldId id="283" r:id="rId23"/>
    <p:sldId id="289" r:id="rId24"/>
    <p:sldId id="290" r:id="rId25"/>
    <p:sldId id="291" r:id="rId26"/>
    <p:sldId id="284" r:id="rId27"/>
    <p:sldId id="292" r:id="rId28"/>
    <p:sldId id="285" r:id="rId29"/>
    <p:sldId id="286" r:id="rId30"/>
    <p:sldId id="287" r:id="rId31"/>
    <p:sldId id="301" r:id="rId32"/>
    <p:sldId id="293" r:id="rId33"/>
    <p:sldId id="302" r:id="rId34"/>
    <p:sldId id="303" r:id="rId35"/>
    <p:sldId id="294" r:id="rId36"/>
    <p:sldId id="304" r:id="rId37"/>
    <p:sldId id="305" r:id="rId38"/>
    <p:sldId id="306" r:id="rId39"/>
    <p:sldId id="307" r:id="rId40"/>
    <p:sldId id="308" r:id="rId41"/>
    <p:sldId id="295" r:id="rId42"/>
    <p:sldId id="26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4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96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00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89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28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75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58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559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4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69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77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58000">
              <a:schemeClr val="accent2"/>
            </a:gs>
            <a:gs pos="100000">
              <a:schemeClr val="accent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1F7B-0C96-49B7-BB03-29AB0B73B640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1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147782" y="1801367"/>
            <a:ext cx="11896436" cy="24912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Overview of Oil Spill Response Techniques</a:t>
            </a:r>
          </a:p>
        </p:txBody>
      </p:sp>
    </p:spTree>
    <p:extLst>
      <p:ext uri="{BB962C8B-B14F-4D97-AF65-F5344CB8AC3E}">
        <p14:creationId xmlns:p14="http://schemas.microsoft.com/office/powerpoint/2010/main" val="36748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129145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On-Water Recovery</a:t>
            </a: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360181"/>
              </p:ext>
            </p:extLst>
          </p:nvPr>
        </p:nvGraphicFramePr>
        <p:xfrm>
          <a:off x="2225039" y="1038146"/>
          <a:ext cx="6982969" cy="5015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Bitmap Image" r:id="rId3" imgW="5447619" imgH="5495238" progId="">
                  <p:embed/>
                </p:oleObj>
              </mc:Choice>
              <mc:Fallback>
                <p:oleObj name="Bitmap Image" r:id="rId3" imgW="5447619" imgH="5495238" progId="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5039" y="1038146"/>
                        <a:ext cx="6982969" cy="50151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041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7298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Containment Boom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75" y="1275558"/>
            <a:ext cx="7114033" cy="459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8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376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Re-direction</a:t>
            </a: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" t="4617" r="2161" b="5357"/>
          <a:stretch>
            <a:fillRect/>
          </a:stretch>
        </p:blipFill>
        <p:spPr>
          <a:xfrm>
            <a:off x="2774398" y="1385443"/>
            <a:ext cx="7004050" cy="3960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729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43345" y="130175"/>
            <a:ext cx="11388437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Exclusion</a:t>
            </a: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22441" y="1390846"/>
            <a:ext cx="7446547" cy="4287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3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1245273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Shoreseal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Boom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12" y="1077290"/>
            <a:ext cx="6653784" cy="499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0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5"/>
          <p:cNvSpPr txBox="1">
            <a:spLocks/>
          </p:cNvSpPr>
          <p:nvPr/>
        </p:nvSpPr>
        <p:spPr>
          <a:xfrm>
            <a:off x="827088" y="64008"/>
            <a:ext cx="10699894" cy="702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Boom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ypes</a:t>
            </a:r>
          </a:p>
        </p:txBody>
      </p:sp>
      <p:sp>
        <p:nvSpPr>
          <p:cNvPr id="6" name="Rectangle 6"/>
          <p:cNvSpPr txBox="1">
            <a:spLocks/>
          </p:cNvSpPr>
          <p:nvPr/>
        </p:nvSpPr>
        <p:spPr>
          <a:xfrm>
            <a:off x="1732344" y="981659"/>
            <a:ext cx="5562600" cy="5181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lnSpc>
                <a:spcPct val="15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Improvised barriers</a:t>
            </a:r>
          </a:p>
          <a:p>
            <a:pPr marL="357188" indent="-357188">
              <a:lnSpc>
                <a:spcPct val="15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Netting systems</a:t>
            </a:r>
          </a:p>
          <a:p>
            <a:pPr marL="357188" indent="-357188">
              <a:lnSpc>
                <a:spcPct val="15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Fireproof boom</a:t>
            </a:r>
          </a:p>
          <a:p>
            <a:pPr marL="357188" indent="-357188">
              <a:lnSpc>
                <a:spcPct val="15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Sorbents</a:t>
            </a:r>
          </a:p>
          <a:p>
            <a:pPr marL="357188" indent="-357188">
              <a:lnSpc>
                <a:spcPct val="15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Bubble barriers</a:t>
            </a:r>
            <a:endParaRPr lang="en-GB" altLang="en-US" sz="32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91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02336" y="130175"/>
            <a:ext cx="1132784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Recovery	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83673" y="1160187"/>
            <a:ext cx="1022003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Once contained, oil must be recovered</a:t>
            </a:r>
          </a:p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Wide variety of skimmers and pumping/vacuum systems</a:t>
            </a:r>
          </a:p>
          <a:p>
            <a:pPr>
              <a:buFont typeface="Arial" panose="020B0604020202020204" pitchFamily="34" charset="0"/>
              <a:buNone/>
            </a:pPr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Limitations: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 type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 state and weather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Amount of debris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Transport</a:t>
            </a:r>
          </a:p>
        </p:txBody>
      </p:sp>
    </p:spTree>
    <p:extLst>
      <p:ext uri="{BB962C8B-B14F-4D97-AF65-F5344CB8AC3E}">
        <p14:creationId xmlns:p14="http://schemas.microsoft.com/office/powerpoint/2010/main" val="98824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199" y="130175"/>
            <a:ext cx="11309927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Recovery - Skimmers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009627" y="1319403"/>
            <a:ext cx="10420373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ct val="0"/>
              </a:spcBef>
            </a:pPr>
            <a:r>
              <a:rPr lang="en-CA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Skimmers are used to collect oil </a:t>
            </a: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(or oil/water mixture) </a:t>
            </a:r>
            <a:r>
              <a:rPr lang="en-CA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the water’s surface.</a:t>
            </a:r>
          </a:p>
          <a:p>
            <a:pPr algn="just">
              <a:spcBef>
                <a:spcPct val="0"/>
              </a:spcBef>
            </a:pPr>
            <a:endParaRPr lang="en-CA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Bef>
                <a:spcPct val="0"/>
              </a:spcBef>
            </a:pPr>
            <a:r>
              <a:rPr lang="en-CA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 must be contained and concentrated to a thickness that allows the skimmer to be effective.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CA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Bef>
                <a:spcPct val="0"/>
              </a:spcBef>
            </a:pPr>
            <a:r>
              <a:rPr lang="en-CA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types of skimmers effective in various conditions.</a:t>
            </a:r>
          </a:p>
        </p:txBody>
      </p:sp>
    </p:spTree>
    <p:extLst>
      <p:ext uri="{BB962C8B-B14F-4D97-AF65-F5344CB8AC3E}">
        <p14:creationId xmlns:p14="http://schemas.microsoft.com/office/powerpoint/2010/main" val="248686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387927" y="130175"/>
            <a:ext cx="11379199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Skimmers</a:t>
            </a:r>
          </a:p>
        </p:txBody>
      </p:sp>
      <p:pic>
        <p:nvPicPr>
          <p:cNvPr id="8" name="Content Placeholder 3" descr="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" b="7729"/>
          <a:stretch>
            <a:fillRect/>
          </a:stretch>
        </p:blipFill>
        <p:spPr bwMode="auto">
          <a:xfrm>
            <a:off x="2008631" y="1159754"/>
            <a:ext cx="7675183" cy="4866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0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01601"/>
            <a:ext cx="11217564" cy="5905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Recovery – Pumps/vacuum Systems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79238" y="1342749"/>
            <a:ext cx="10617201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Various types of recovery systems using pumps or vacuum systems.</a:t>
            </a:r>
          </a:p>
          <a:p>
            <a:pPr algn="just"/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Based on product type, availability, debris and transport requirements.</a:t>
            </a:r>
          </a:p>
          <a:p>
            <a:pPr algn="just"/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Arial" panose="020B0604020202020204" pitchFamily="34" charset="0"/>
              <a:buNone/>
            </a:pP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24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905162" y="58732"/>
            <a:ext cx="10571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</a:t>
            </a:r>
            <a:endParaRPr lang="en-IN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804671" y="1749287"/>
            <a:ext cx="10835641" cy="3646343"/>
          </a:xfrm>
          <a:prstGeom prst="rect">
            <a:avLst/>
          </a:prstGeom>
        </p:spPr>
        <p:txBody>
          <a:bodyPr lIns="109736" tIns="55563" rIns="109736" bIns="55563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44600">
              <a:lnSpc>
                <a:spcPct val="13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give you an overview of oil spill response techniques available to responders.</a:t>
            </a:r>
          </a:p>
        </p:txBody>
      </p:sp>
    </p:spTree>
    <p:extLst>
      <p:ext uri="{BB962C8B-B14F-4D97-AF65-F5344CB8AC3E}">
        <p14:creationId xmlns:p14="http://schemas.microsoft.com/office/powerpoint/2010/main" val="23253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129145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Vacuum Systems/pumps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325" y="1326562"/>
            <a:ext cx="7619356" cy="428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9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199" y="130175"/>
            <a:ext cx="1136534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Storage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5287" y="908050"/>
            <a:ext cx="1101162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CA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 storage is required for the recovered product.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CA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CA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limit/halt recovery operations and become a bottleneck if adequate storage is not available, </a:t>
            </a:r>
            <a:r>
              <a:rPr lang="en-CA" alt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ie</a:t>
            </a:r>
            <a:r>
              <a:rPr lang="en-CA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Vessels tanks are full.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CA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endParaRPr lang="en-CA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8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217205"/>
              </p:ext>
            </p:extLst>
          </p:nvPr>
        </p:nvGraphicFramePr>
        <p:xfrm>
          <a:off x="3675619" y="3153886"/>
          <a:ext cx="4929913" cy="3018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Photo Editor Photo" r:id="rId3" imgW="2857899" imgH="1886213" progId="">
                  <p:embed/>
                </p:oleObj>
              </mc:Choice>
              <mc:Fallback>
                <p:oleObj name="Photo Editor Photo" r:id="rId3" imgW="2857899" imgH="1886213" progId="">
                  <p:embed/>
                  <p:pic>
                    <p:nvPicPr>
                      <p:cNvPr id="22638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5619" y="3153886"/>
                        <a:ext cx="4929913" cy="30183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836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119909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Dispersants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1818" y="1342749"/>
            <a:ext cx="10708363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Dispersants promote the formation of small oil droplets in the water column which will eventually be degraded by naturally occurring micro-organisms</a:t>
            </a:r>
          </a:p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 appropriately, dispersants can be an effective response to an oil spill and minimize or prevent damage to important sensitive resources.</a:t>
            </a:r>
          </a:p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common with other response techniques, their use must be considered carefully.</a:t>
            </a:r>
          </a:p>
        </p:txBody>
      </p:sp>
    </p:spTree>
    <p:extLst>
      <p:ext uri="{BB962C8B-B14F-4D97-AF65-F5344CB8AC3E}">
        <p14:creationId xmlns:p14="http://schemas.microsoft.com/office/powerpoint/2010/main" val="101738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119909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Dispersants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7416" y="1231507"/>
            <a:ext cx="1047865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 require approval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Applied by aircraft or vessel using specialized spray nozzles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Must be used while oil is fresh – concept of “Window of Opportunity”</a:t>
            </a:r>
          </a:p>
        </p:txBody>
      </p:sp>
    </p:spTree>
    <p:extLst>
      <p:ext uri="{BB962C8B-B14F-4D97-AF65-F5344CB8AC3E}">
        <p14:creationId xmlns:p14="http://schemas.microsoft.com/office/powerpoint/2010/main" val="195035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5761" y="130175"/>
            <a:ext cx="1129053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Dispersants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108" y="1073912"/>
            <a:ext cx="7652004" cy="510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0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119909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Dispersants</a:t>
            </a:r>
          </a:p>
        </p:txBody>
      </p:sp>
      <p:sp>
        <p:nvSpPr>
          <p:cNvPr id="7" name="Espace réservé du contenu 2">
            <a:extLst/>
          </p:cNvPr>
          <p:cNvSpPr txBox="1">
            <a:spLocks/>
          </p:cNvSpPr>
          <p:nvPr/>
        </p:nvSpPr>
        <p:spPr>
          <a:xfrm>
            <a:off x="581890" y="1089891"/>
            <a:ext cx="11000510" cy="50362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Conflict with other response methods :</a:t>
            </a:r>
          </a:p>
          <a:p>
            <a:pPr algn="just">
              <a:defRPr/>
            </a:pPr>
            <a:endParaRPr lang="en-GB" altLang="en-US" sz="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indent="-42068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Coordination of all response methods is necessary to ensure dispersant use does not 	conflict with other techniques.</a:t>
            </a:r>
          </a:p>
          <a:p>
            <a:pPr lvl="1" indent="-42068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 dispersed into the water column cannot be contained by booms or recovered by skimmers.</a:t>
            </a:r>
          </a:p>
          <a:p>
            <a:pPr lvl="1" indent="-42068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effectiveness of </a:t>
            </a:r>
            <a:r>
              <a:rPr lang="en-GB" altLang="en-US" sz="28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Oleophillic</a:t>
            </a: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skimmers and sorbent materials can be significantly reduced by 	the use of dispersants.</a:t>
            </a:r>
          </a:p>
          <a:p>
            <a:pPr marL="914400" lvl="2" indent="0" algn="just">
              <a:buFont typeface="Arial" panose="020B0604020202020204" pitchFamily="34" charset="0"/>
              <a:buNone/>
              <a:defRPr/>
            </a:pPr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 algn="just">
              <a:buFont typeface="Arial" panose="020B0604020202020204" pitchFamily="34" charset="0"/>
              <a:buNone/>
              <a:defRPr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GB" alt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27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119909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Situ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urning- ISB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1934" y="963403"/>
            <a:ext cx="9694522" cy="5218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Consists of burning oil to remove it from land, ice-infested waters or from the water surface.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Generates a large smoke plume containing some VOCs, CO and particulates (soot).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Consumes VOCs and therefore the presence of VOCs may be reduced compared to no burning.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leave heavy residues after burning. These could potentially sink.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 require approval.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Health and safety is a priority and air monitoring is essential.</a:t>
            </a:r>
          </a:p>
        </p:txBody>
      </p:sp>
    </p:spTree>
    <p:extLst>
      <p:ext uri="{BB962C8B-B14F-4D97-AF65-F5344CB8AC3E}">
        <p14:creationId xmlns:p14="http://schemas.microsoft.com/office/powerpoint/2010/main" val="375673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119909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Situ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urning- ISB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35000" y="1160187"/>
            <a:ext cx="1023721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ISB operations can be conducted on water, land or ice.</a:t>
            </a:r>
          </a:p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effectiveness, efficiency and success rates are dependent on:</a:t>
            </a:r>
          </a:p>
          <a:p>
            <a:pPr marL="804863" lvl="1" indent="-539750" algn="just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type and properties of the oil</a:t>
            </a:r>
          </a:p>
          <a:p>
            <a:pPr marL="804863" lvl="1" indent="-539750" algn="just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degree of oil weathering that has occurred</a:t>
            </a:r>
          </a:p>
          <a:p>
            <a:pPr marL="804863" lvl="1" indent="-539750" algn="just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oil thickness</a:t>
            </a:r>
          </a:p>
          <a:p>
            <a:pPr marL="804863" lvl="1" indent="-539750" algn="just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response time and equipment availability</a:t>
            </a:r>
          </a:p>
          <a:p>
            <a:pPr marL="804863" lvl="1" indent="-539750" algn="just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current and forecasted weather and sea state.</a:t>
            </a:r>
          </a:p>
          <a:p>
            <a:pPr marL="804863" indent="-539750" algn="just">
              <a:buFont typeface="Wingdings" panose="05000000000000000000" pitchFamily="2" charset="2"/>
              <a:buChar char="ü"/>
            </a:pPr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44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393192" y="130175"/>
            <a:ext cx="1128157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Situ </a:t>
            </a:r>
            <a:r>
              <a:rPr lang="en-US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urning</a:t>
            </a:r>
          </a:p>
        </p:txBody>
      </p:sp>
      <p:pic>
        <p:nvPicPr>
          <p:cNvPr id="7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1301" y="822325"/>
            <a:ext cx="6551612" cy="53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7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129145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Protection of Sensitive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esources</a:t>
            </a:r>
          </a:p>
        </p:txBody>
      </p:sp>
      <p:pic>
        <p:nvPicPr>
          <p:cNvPr id="6" name="Content Placeholder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78689" y="974327"/>
            <a:ext cx="6735425" cy="50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7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199" y="130175"/>
            <a:ext cx="1136534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 Spill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esponse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echniques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896111" y="1160188"/>
            <a:ext cx="11097491" cy="521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following principal response options are available:</a:t>
            </a:r>
          </a:p>
          <a:p>
            <a:pPr marL="804863" lvl="1" indent="-385763">
              <a:buFont typeface="Wingdings" panose="05000000000000000000" pitchFamily="2" charset="2"/>
              <a:buChar char="ü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Aerial surveillance, tracking and forecasting</a:t>
            </a:r>
          </a:p>
          <a:p>
            <a:pPr marL="804863" lvl="1" indent="-385763">
              <a:buFont typeface="Wingdings" panose="05000000000000000000" pitchFamily="2" charset="2"/>
              <a:buChar char="ü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Containment and recovery</a:t>
            </a:r>
          </a:p>
          <a:p>
            <a:pPr marL="804863" lvl="1" indent="-385763">
              <a:buFont typeface="Wingdings" panose="05000000000000000000" pitchFamily="2" charset="2"/>
              <a:buChar char="ü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Dispersants</a:t>
            </a:r>
          </a:p>
          <a:p>
            <a:pPr marL="804863" lvl="1" indent="-385763">
              <a:buFont typeface="Wingdings" panose="05000000000000000000" pitchFamily="2" charset="2"/>
              <a:buChar char="ü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situ burning</a:t>
            </a:r>
          </a:p>
          <a:p>
            <a:pPr marL="804863" lvl="1" indent="-385763">
              <a:buFont typeface="Wingdings" panose="05000000000000000000" pitchFamily="2" charset="2"/>
              <a:buChar char="ü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Protection of sensitive resources</a:t>
            </a:r>
          </a:p>
          <a:p>
            <a:pPr marL="804863" lvl="1" indent="-385763">
              <a:buFont typeface="Wingdings" panose="05000000000000000000" pitchFamily="2" charset="2"/>
              <a:buChar char="ü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Wildlife response</a:t>
            </a:r>
          </a:p>
          <a:p>
            <a:pPr marL="804863" lvl="1" indent="-385763">
              <a:buFont typeface="Wingdings" panose="05000000000000000000" pitchFamily="2" charset="2"/>
              <a:buChar char="ü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clean-up</a:t>
            </a:r>
          </a:p>
          <a:p>
            <a:pPr lvl="2">
              <a:buFont typeface="Arial" panose="020B0604020202020204" pitchFamily="34" charset="0"/>
              <a:buNone/>
            </a:pPr>
            <a:endParaRPr lang="fr-CA" alt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32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3345" y="130175"/>
            <a:ext cx="1124989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Protection of Sensitive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esources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57683" y="1160187"/>
            <a:ext cx="9960253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Prevent oil from impacting sensitive resources.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Prevent the movement of oil alongshore.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Prevent the movement of oil into an inlet or channel.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 oil already stranded.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available resources in a safe, efficient, and effective manner.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Minimize waste materials.</a:t>
            </a:r>
          </a:p>
          <a:p>
            <a:pPr algn="just"/>
            <a:endParaRPr lang="en-US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CA" altLang="en-US" sz="3200" u="sng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altLang="en-US" sz="3200" u="sng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32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3345" y="130175"/>
            <a:ext cx="1124989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Protection of Sensitive </a:t>
            </a:r>
            <a:r>
              <a:rPr lang="en-CA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esources</a:t>
            </a:r>
          </a:p>
        </p:txBody>
      </p:sp>
      <p:sp>
        <p:nvSpPr>
          <p:cNvPr id="7" name="Rectangle 3"/>
          <p:cNvSpPr txBox="1">
            <a:spLocks/>
          </p:cNvSpPr>
          <p:nvPr/>
        </p:nvSpPr>
        <p:spPr>
          <a:xfrm>
            <a:off x="1604171" y="896793"/>
            <a:ext cx="8369300" cy="4811712"/>
          </a:xfrm>
          <a:prstGeom prst="rect">
            <a:avLst/>
          </a:prstGeom>
        </p:spPr>
        <p:txBody>
          <a:bodyPr lIns="92075" tIns="46038" rIns="92075" bIns="46038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lnSpc>
                <a:spcPct val="200000"/>
              </a:lnSpc>
              <a:spcBef>
                <a:spcPct val="5000"/>
              </a:spcBef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Requires prioritization of sensitivities</a:t>
            </a:r>
          </a:p>
          <a:p>
            <a:pPr marL="357188" indent="-357188">
              <a:lnSpc>
                <a:spcPct val="200000"/>
              </a:lnSpc>
              <a:spcBef>
                <a:spcPct val="5000"/>
              </a:spcBef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effective use of available resources</a:t>
            </a:r>
          </a:p>
          <a:p>
            <a:pPr marL="357188" indent="-357188">
              <a:lnSpc>
                <a:spcPct val="200000"/>
              </a:lnSpc>
              <a:spcBef>
                <a:spcPct val="5000"/>
              </a:spcBef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practical use of equipment</a:t>
            </a:r>
          </a:p>
          <a:p>
            <a:pPr marL="357188" indent="-357188">
              <a:lnSpc>
                <a:spcPct val="200000"/>
              </a:lnSpc>
              <a:spcBef>
                <a:spcPct val="5000"/>
              </a:spcBef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effective response</a:t>
            </a:r>
          </a:p>
        </p:txBody>
      </p:sp>
    </p:spTree>
    <p:extLst>
      <p:ext uri="{BB962C8B-B14F-4D97-AF65-F5344CB8AC3E}">
        <p14:creationId xmlns:p14="http://schemas.microsoft.com/office/powerpoint/2010/main" val="121142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199" y="130175"/>
            <a:ext cx="1130069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Wildlife Response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1090" y="1342749"/>
            <a:ext cx="10894291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 released in the marine environment can potentially affect hundreds of thousands of animals, especially birds, and once washed ashore, poses a significant animal welfare and management problem.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Oiled wildlife response planning should have been considered as part of general oil spill preparedness.</a:t>
            </a:r>
          </a:p>
        </p:txBody>
      </p:sp>
    </p:spTree>
    <p:extLst>
      <p:ext uri="{BB962C8B-B14F-4D97-AF65-F5344CB8AC3E}">
        <p14:creationId xmlns:p14="http://schemas.microsoft.com/office/powerpoint/2010/main" val="60242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199" y="130175"/>
            <a:ext cx="1130069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Wildlife Response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9807" y="896793"/>
            <a:ext cx="1053407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Planning should include: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identification of species and areas vulnerable to oil pollution; 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actions to protect vulnerable species from oiling during a response;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actions to enhance the treatment of live oiled animals;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actions to enhance assessments of oil spill impact on wildlife populations;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actions to enhance the effectiveness of an oiled wildlife response.</a:t>
            </a:r>
          </a:p>
          <a:p>
            <a:pPr lvl="1"/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63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199" y="130175"/>
            <a:ext cx="1130069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Wildlife Response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198" y="1160187"/>
            <a:ext cx="1081116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Oiled wildlife response includes any activity to deal with wild animals that are/may be affected by oil following an oil spill.</a:t>
            </a:r>
          </a:p>
          <a:p>
            <a:pPr marL="712788" lvl="1" indent="-328613" algn="just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Pro-active measures to minimize the impact of wildlife.</a:t>
            </a:r>
          </a:p>
          <a:p>
            <a:pPr marL="712788" lvl="1" indent="-328613" algn="just"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Measures to mitigate the effects of oil on animals.</a:t>
            </a:r>
          </a:p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 needs to be led by experienced and qualified oiled wildlife responders.</a:t>
            </a:r>
          </a:p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Volunteers can be used under supervision and with training.</a:t>
            </a:r>
          </a:p>
          <a:p>
            <a:pPr marL="914400" lvl="2" indent="0" algn="just">
              <a:buFont typeface="Arial" panose="020B0604020202020204" pitchFamily="34" charset="0"/>
              <a:buNone/>
            </a:pPr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64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130175"/>
            <a:ext cx="112360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Clean-up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950976" y="1160187"/>
            <a:ext cx="972921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Objective: Remove oil from shoreline without causing additional damage.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Various techniques available:</a:t>
            </a:r>
          </a:p>
          <a:p>
            <a:pPr lvl="1" indent="-42068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Natural</a:t>
            </a:r>
          </a:p>
          <a:p>
            <a:pPr lvl="1" indent="-42068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</a:p>
          <a:p>
            <a:pPr lvl="1" indent="-42068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Mechanical</a:t>
            </a:r>
          </a:p>
          <a:p>
            <a:pPr lvl="1" indent="-42068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Flooding/low pressure</a:t>
            </a:r>
          </a:p>
          <a:p>
            <a:pPr lvl="1" indent="-42068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pressure.</a:t>
            </a:r>
          </a:p>
          <a:p>
            <a:pPr lvl="1" algn="just"/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2" indent="0" algn="just">
              <a:buFont typeface="Arial" panose="020B0604020202020204" pitchFamily="34" charset="0"/>
              <a:buNone/>
            </a:pPr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2" indent="0" algn="just">
              <a:buFont typeface="Arial" panose="020B0604020202020204" pitchFamily="34" charset="0"/>
              <a:buNone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729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347472" y="130175"/>
            <a:ext cx="113457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Clean-up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34" y="1720847"/>
            <a:ext cx="4869120" cy="379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0847"/>
            <a:ext cx="5063691" cy="379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130175"/>
            <a:ext cx="112360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Clean-up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41" y="1729868"/>
            <a:ext cx="4936502" cy="370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542" y="1739393"/>
            <a:ext cx="4912956" cy="3685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865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130175"/>
            <a:ext cx="112360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Clean-up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678871" y="1160187"/>
            <a:ext cx="10450945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clean-up strategy</a:t>
            </a:r>
          </a:p>
          <a:p>
            <a:pPr marL="1009650" lvl="1" indent="-609600">
              <a:buFont typeface="Wingdings" panose="05000000000000000000" pitchFamily="2" charset="2"/>
              <a:buAutoNum type="arabicPeriod"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</a:p>
          <a:p>
            <a:pPr marL="1390650" lvl="2" indent="-533400">
              <a:buClr>
                <a:srgbClr val="558ED5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Survey (shoreline types, degree of oiling)</a:t>
            </a:r>
          </a:p>
          <a:p>
            <a:pPr marL="1390650" lvl="2" indent="-533400">
              <a:buClr>
                <a:srgbClr val="558ED5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Clean-up Assessment Technique (SCAT) process</a:t>
            </a:r>
          </a:p>
          <a:p>
            <a:pPr marL="1009650" lvl="1" indent="-609600">
              <a:buFont typeface="Wingdings" panose="05000000000000000000" pitchFamily="2" charset="2"/>
              <a:buAutoNum type="arabicPeriod"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 priorities</a:t>
            </a:r>
          </a:p>
          <a:p>
            <a:pPr marL="1390650" lvl="2" indent="-533400">
              <a:buClr>
                <a:srgbClr val="558ED5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amenity vs. environment </a:t>
            </a:r>
          </a:p>
          <a:p>
            <a:pPr marL="1390650" lvl="2" indent="-533400">
              <a:buClr>
                <a:srgbClr val="558ED5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response speed vs. aggressiveness</a:t>
            </a:r>
          </a:p>
          <a:p>
            <a:pPr marL="1009650" lvl="1" indent="-609600">
              <a:buFont typeface="Wingdings" panose="05000000000000000000" pitchFamily="2" charset="2"/>
              <a:buAutoNum type="arabicPeriod"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Establish shoreline clean-up endpoints</a:t>
            </a:r>
          </a:p>
          <a:p>
            <a:pPr marL="1009650" lvl="1" indent="-609600">
              <a:buFont typeface="Wingdings" panose="05000000000000000000" pitchFamily="2" charset="2"/>
              <a:buAutoNum type="arabicPeriod"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 clean-up</a:t>
            </a:r>
          </a:p>
          <a:p>
            <a:pPr marL="1390650" lvl="2" indent="-533400"/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0650" lvl="2" indent="-533400">
              <a:buFont typeface="Arial" panose="020B0604020202020204" pitchFamily="34" charset="0"/>
              <a:buNone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211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130175"/>
            <a:ext cx="112360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Clean-up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987552" y="1249981"/>
            <a:ext cx="981363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clean-up strategy</a:t>
            </a:r>
          </a:p>
          <a:p>
            <a:pPr marL="1009650" lvl="1" indent="-609600">
              <a:buFont typeface="Calibri" panose="020F0502020204030204" pitchFamily="34" charset="0"/>
              <a:buAutoNum type="arabicPeriod" startAt="5"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Re-evaluate shoreline</a:t>
            </a:r>
          </a:p>
          <a:p>
            <a:pPr marL="1314450" lvl="2" indent="-457200">
              <a:buClr>
                <a:srgbClr val="558ED5"/>
              </a:buClr>
              <a:buSzPct val="80000"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Does shoreline meet endpoint criteria?</a:t>
            </a:r>
          </a:p>
          <a:p>
            <a:pPr marL="1771650" lvl="3" indent="-457200">
              <a:buClr>
                <a:srgbClr val="558ED5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yes, stop</a:t>
            </a:r>
          </a:p>
          <a:p>
            <a:pPr marL="1771650" lvl="3" indent="-457200">
              <a:buClr>
                <a:srgbClr val="558ED5"/>
              </a:buClr>
              <a:buSzPct val="80000"/>
              <a:buFont typeface="Wingdings" panose="05000000000000000000" pitchFamily="2" charset="2"/>
              <a:buChar char="ü"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no, identify new method</a:t>
            </a:r>
          </a:p>
          <a:p>
            <a:pPr marL="1314450" lvl="2" indent="-457200">
              <a:buClr>
                <a:srgbClr val="558ED5"/>
              </a:buClr>
              <a:buSzPct val="80000"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Must balance between aggressiveness and potential damage from clean-up.</a:t>
            </a:r>
          </a:p>
          <a:p>
            <a:pPr marL="1390650" lvl="2" indent="-533400">
              <a:buFont typeface="Arial" panose="020B0604020202020204" pitchFamily="34" charset="0"/>
              <a:buNone/>
            </a:pPr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90650" lvl="2" indent="-533400">
              <a:buFont typeface="Arial" panose="020B0604020202020204" pitchFamily="34" charset="0"/>
              <a:buNone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674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457199" y="1"/>
            <a:ext cx="11448473" cy="692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Aerial Observation</a:t>
            </a:r>
            <a:endParaRPr lang="fr-CA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1">
            <a:extLst/>
          </p:cNvPr>
          <p:cNvSpPr txBox="1">
            <a:spLocks/>
          </p:cNvSpPr>
          <p:nvPr/>
        </p:nvSpPr>
        <p:spPr>
          <a:xfrm>
            <a:off x="1124712" y="1160187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Font typeface="Arial" panose="020B0604020202020204" pitchFamily="34" charset="0"/>
              <a:buNone/>
              <a:defRPr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response option</a:t>
            </a:r>
          </a:p>
          <a:p>
            <a:pPr marL="381000" indent="-381000">
              <a:buClr>
                <a:schemeClr val="tx1"/>
              </a:buClr>
              <a:defRPr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Collect key information about the spill:</a:t>
            </a:r>
          </a:p>
          <a:p>
            <a:pPr marL="857250" lvl="1" indent="-457200"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Confirm source;</a:t>
            </a:r>
          </a:p>
          <a:p>
            <a:pPr marL="857250" lvl="1" indent="-457200"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en-GB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Scale of spill;</a:t>
            </a:r>
          </a:p>
          <a:p>
            <a:pPr marL="857250" lvl="1" indent="-457200"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en-GB" altLang="en-US" sz="28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 trajectory;</a:t>
            </a:r>
          </a:p>
          <a:p>
            <a:pPr marL="857250" lvl="1" indent="-457200"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en-GB" altLang="en-US" sz="28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 behaviour;</a:t>
            </a:r>
          </a:p>
          <a:p>
            <a:pPr marL="857250" lvl="1" indent="-457200"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en-GB" altLang="en-US" sz="28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 equipment deployment and </a:t>
            </a:r>
          </a:p>
          <a:p>
            <a:pPr marL="857250" lvl="1" indent="-457200"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en-GB" altLang="en-US" sz="28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Strategic planning.  </a:t>
            </a:r>
          </a:p>
          <a:p>
            <a:pPr marL="381000" indent="-381000">
              <a:buClr>
                <a:schemeClr val="tx1"/>
              </a:buClr>
              <a:defRPr/>
            </a:pPr>
            <a:endParaRPr lang="en-GB" altLang="en-US" sz="3200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81000" indent="-381000">
              <a:buClr>
                <a:schemeClr val="tx1"/>
              </a:buClr>
              <a:defRPr/>
            </a:pPr>
            <a:endParaRPr lang="en-GB" altLang="en-US" sz="3200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81000" indent="-381000">
              <a:buClr>
                <a:schemeClr val="tx1"/>
              </a:buClr>
              <a:defRPr/>
            </a:pPr>
            <a:endParaRPr lang="fr-CA" alt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57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b="1" dirty="0">
                <a:latin typeface="inherit"/>
              </a:rPr>
              <a:t> </a:t>
            </a:r>
            <a:r>
              <a:rPr lang="en-US" altLang="en-US" b="1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b="1" i="1" dirty="0">
                <a:solidFill>
                  <a:schemeClr val="tx1"/>
                </a:solidFill>
              </a:rPr>
              <a:t>: </a:t>
            </a:r>
            <a:r>
              <a:rPr lang="en-US" altLang="en-US" b="1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b="1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20624" y="29817"/>
            <a:ext cx="11272612" cy="766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Clean-up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727675" y="908050"/>
            <a:ext cx="5049797" cy="550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92163" indent="-304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0"/>
              </a:spcBef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Recovery of high volumes of oil in the beginning</a:t>
            </a:r>
          </a:p>
          <a:p>
            <a:pPr algn="just" eaLnBrk="1" hangingPunct="1">
              <a:spcBef>
                <a:spcPct val="0"/>
              </a:spcBef>
            </a:pPr>
            <a:endParaRPr lang="en-GB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 eaLnBrk="1" hangingPunct="1">
              <a:spcBef>
                <a:spcPct val="0"/>
              </a:spcBef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clean-up progress quantities are decreasing</a:t>
            </a:r>
          </a:p>
          <a:p>
            <a:pPr lvl="1" algn="just" eaLnBrk="1" hangingPunct="1">
              <a:spcBef>
                <a:spcPct val="0"/>
              </a:spcBef>
              <a:buSzPct val="75000"/>
              <a:buFont typeface="Courier New" panose="02070309020205020404" pitchFamily="49" charset="0"/>
              <a:buChar char="o"/>
            </a:pPr>
            <a:endParaRPr lang="en-GB" alt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 eaLnBrk="1" hangingPunct="1">
              <a:spcBef>
                <a:spcPct val="0"/>
              </a:spcBef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some point the efforts to remove oil are disproportionate to the benefits</a:t>
            </a:r>
          </a:p>
        </p:txBody>
      </p:sp>
      <p:grpSp>
        <p:nvGrpSpPr>
          <p:cNvPr id="8" name="Group 1"/>
          <p:cNvGrpSpPr>
            <a:grpSpLocks/>
          </p:cNvGrpSpPr>
          <p:nvPr/>
        </p:nvGrpSpPr>
        <p:grpSpPr bwMode="auto">
          <a:xfrm>
            <a:off x="1210530" y="1447800"/>
            <a:ext cx="4824413" cy="4213225"/>
            <a:chOff x="323850" y="1448023"/>
            <a:chExt cx="4824413" cy="4213225"/>
          </a:xfrm>
        </p:grpSpPr>
        <p:sp>
          <p:nvSpPr>
            <p:cNvPr id="9" name="Line 4"/>
            <p:cNvSpPr>
              <a:spLocks noChangeShapeType="1"/>
            </p:cNvSpPr>
            <p:nvPr/>
          </p:nvSpPr>
          <p:spPr bwMode="auto">
            <a:xfrm flipV="1">
              <a:off x="827088" y="1448023"/>
              <a:ext cx="0" cy="3887788"/>
            </a:xfrm>
            <a:prstGeom prst="line">
              <a:avLst/>
            </a:prstGeom>
            <a:noFill/>
            <a:ln w="38100">
              <a:solidFill>
                <a:srgbClr val="1C1C1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>
              <a:off x="827088" y="5335811"/>
              <a:ext cx="4321175" cy="0"/>
            </a:xfrm>
            <a:prstGeom prst="line">
              <a:avLst/>
            </a:prstGeom>
            <a:noFill/>
            <a:ln w="38100">
              <a:solidFill>
                <a:srgbClr val="1C1C1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1763713" y="5264373"/>
              <a:ext cx="19335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000" b="1" i="1" dirty="0" err="1">
                  <a:solidFill>
                    <a:srgbClr val="1C1C1C"/>
                  </a:solidFill>
                  <a:latin typeface="Arial" panose="020B0604020202020204" pitchFamily="34" charset="0"/>
                </a:rPr>
                <a:t>Cleanup</a:t>
              </a:r>
              <a:r>
                <a:rPr lang="en-GB" altLang="en-US" sz="2000" b="1" i="1" dirty="0">
                  <a:solidFill>
                    <a:srgbClr val="1C1C1C"/>
                  </a:solidFill>
                  <a:latin typeface="Arial" panose="020B0604020202020204" pitchFamily="34" charset="0"/>
                </a:rPr>
                <a:t> Effort</a:t>
              </a: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 rot="-5400000">
              <a:off x="-588168" y="3368104"/>
              <a:ext cx="2220912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000" b="1" i="1">
                  <a:solidFill>
                    <a:srgbClr val="1C1C1C"/>
                  </a:solidFill>
                  <a:latin typeface="Arial" panose="020B0604020202020204" pitchFamily="34" charset="0"/>
                </a:rPr>
                <a:t>Oil Recovered</a:t>
              </a:r>
            </a:p>
          </p:txBody>
        </p:sp>
        <p:sp>
          <p:nvSpPr>
            <p:cNvPr id="13" name="Arc 8"/>
            <p:cNvSpPr>
              <a:spLocks/>
            </p:cNvSpPr>
            <p:nvPr/>
          </p:nvSpPr>
          <p:spPr bwMode="auto">
            <a:xfrm rot="10800000">
              <a:off x="1331913" y="2095723"/>
              <a:ext cx="1800225" cy="2657475"/>
            </a:xfrm>
            <a:custGeom>
              <a:avLst/>
              <a:gdLst>
                <a:gd name="T0" fmla="*/ 2147483646 w 21600"/>
                <a:gd name="T1" fmla="*/ 0 h 21600"/>
                <a:gd name="T2" fmla="*/ 2147483646 w 21600"/>
                <a:gd name="T3" fmla="*/ 2147483646 h 21600"/>
                <a:gd name="T4" fmla="*/ 0 w 21600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36" y="0"/>
                  </a:moveTo>
                  <a:cubicBezTo>
                    <a:pt x="11951" y="20"/>
                    <a:pt x="21600" y="9685"/>
                    <a:pt x="21600" y="21600"/>
                  </a:cubicBezTo>
                </a:path>
                <a:path w="21600" h="21600" stroke="0" extrusionOk="0">
                  <a:moveTo>
                    <a:pt x="36" y="0"/>
                  </a:moveTo>
                  <a:cubicBezTo>
                    <a:pt x="11951" y="20"/>
                    <a:pt x="21600" y="9685"/>
                    <a:pt x="21600" y="21600"/>
                  </a:cubicBezTo>
                  <a:lnTo>
                    <a:pt x="0" y="21600"/>
                  </a:lnTo>
                  <a:lnTo>
                    <a:pt x="36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>
              <a:off x="3059113" y="4759548"/>
              <a:ext cx="14414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64126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9085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fr-CA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795130" y="1342749"/>
            <a:ext cx="10952922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Containment and Recovery is very challenging!</a:t>
            </a:r>
          </a:p>
          <a:p>
            <a:pPr marL="357188" indent="-357188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Various equipment available with respective limitations.</a:t>
            </a:r>
          </a:p>
          <a:p>
            <a:pPr marL="357188" indent="-357188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Preparedness and operational control is key.</a:t>
            </a:r>
            <a:endParaRPr lang="fr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65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0490" y="2568836"/>
            <a:ext cx="10571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</a:p>
          <a:p>
            <a:pPr lvl="1">
              <a:spcBef>
                <a:spcPct val="0"/>
              </a:spcBef>
            </a:pPr>
            <a:endParaRPr lang="en-GB" altLang="en-US" sz="4000" b="1" dirty="0">
              <a:ln w="0"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2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457199" y="1"/>
            <a:ext cx="11448473" cy="692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Aerial Observation</a:t>
            </a:r>
            <a:endParaRPr lang="fr-CA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042416" y="1284859"/>
            <a:ext cx="8229600" cy="4105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0" indent="-381000">
              <a:buClr>
                <a:schemeClr val="tx1"/>
              </a:buClr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Helicopter or fixed wing aircraft</a:t>
            </a:r>
          </a:p>
          <a:p>
            <a:pPr marL="381000" indent="-381000">
              <a:buClr>
                <a:schemeClr val="tx1"/>
              </a:buClr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Trained observers or sensors (UV, SLAR, IR, etc.)</a:t>
            </a:r>
          </a:p>
          <a:p>
            <a:pPr marL="381000" indent="-381000">
              <a:buClr>
                <a:schemeClr val="tx1"/>
              </a:buClr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Safety (twin engine aircraft)  </a:t>
            </a:r>
          </a:p>
          <a:p>
            <a:pPr marL="381000" indent="-381000">
              <a:buClr>
                <a:schemeClr val="tx1"/>
              </a:buClr>
            </a:pPr>
            <a:r>
              <a:rPr lang="en-GB" altLang="en-US" sz="32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Must relay information quickly to command centre.</a:t>
            </a:r>
          </a:p>
          <a:p>
            <a:pPr marL="381000" indent="-381000">
              <a:buClr>
                <a:schemeClr val="tx1"/>
              </a:buClr>
            </a:pPr>
            <a:endParaRPr lang="en-GB" altLang="en-US" sz="3200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81000" indent="-381000">
              <a:buClr>
                <a:schemeClr val="tx1"/>
              </a:buClr>
            </a:pPr>
            <a:endParaRPr lang="en-GB" altLang="en-US" sz="3200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81000" indent="-381000">
              <a:buClr>
                <a:schemeClr val="tx1"/>
              </a:buClr>
            </a:pPr>
            <a:endParaRPr lang="fr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47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9899" y="1"/>
            <a:ext cx="11241809" cy="7666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Containment and Recovery</a:t>
            </a:r>
            <a:b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CA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119378" y="1072642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Mechanical techniques for containing, collecting and recovering oil at sea or in the nearshore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CA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Tools : </a:t>
            </a:r>
          </a:p>
          <a:p>
            <a:pPr>
              <a:defRPr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</a:t>
            </a:r>
          </a:p>
          <a:p>
            <a:pPr>
              <a:defRPr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Skimmers</a:t>
            </a:r>
          </a:p>
          <a:p>
            <a:pPr>
              <a:defRPr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Pumps/vacuum systems</a:t>
            </a:r>
          </a:p>
          <a:p>
            <a:pPr>
              <a:defRPr/>
            </a:pP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Sorbents</a:t>
            </a:r>
            <a:endParaRPr lang="en-CA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94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3550" y="83127"/>
            <a:ext cx="11331286" cy="6834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Containment and Recovery: Boom</a:t>
            </a:r>
            <a:b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CA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410670" y="1230680"/>
            <a:ext cx="9022634" cy="46835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Mobile floating barriers intended to contain, concentrate or direct oil on water</a:t>
            </a:r>
          </a:p>
          <a:p>
            <a:pPr algn="just"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Stop spreading</a:t>
            </a:r>
          </a:p>
          <a:p>
            <a:pPr algn="just"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Protect sensitive resources</a:t>
            </a:r>
          </a:p>
          <a:p>
            <a:pPr algn="just"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types and sizes and uses</a:t>
            </a:r>
            <a:endParaRPr lang="en-CA" alt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17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29768" y="130175"/>
            <a:ext cx="1136506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Boom</a:t>
            </a:r>
            <a:endParaRPr lang="en-US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81912" y="1152970"/>
            <a:ext cx="5867400" cy="472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SzPct val="80000"/>
              <a:buFontTx/>
              <a:buNone/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</a:t>
            </a:r>
          </a:p>
          <a:p>
            <a:pPr>
              <a:lnSpc>
                <a:spcPct val="80000"/>
              </a:lnSpc>
              <a:spcBef>
                <a:spcPct val="50000"/>
              </a:spcBef>
              <a:buSzPct val="80000"/>
              <a:buFontTx/>
              <a:buChar char="•"/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On-water containment and recovery</a:t>
            </a:r>
          </a:p>
          <a:p>
            <a:pPr>
              <a:lnSpc>
                <a:spcPct val="80000"/>
              </a:lnSpc>
              <a:spcBef>
                <a:spcPct val="50000"/>
              </a:spcBef>
              <a:buSzPct val="80000"/>
              <a:buFontTx/>
              <a:buChar char="•"/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Containment</a:t>
            </a:r>
          </a:p>
          <a:p>
            <a:pPr>
              <a:lnSpc>
                <a:spcPct val="80000"/>
              </a:lnSpc>
              <a:spcBef>
                <a:spcPct val="50000"/>
              </a:spcBef>
              <a:buSzPct val="80000"/>
              <a:buFontTx/>
              <a:buChar char="•"/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Redirection</a:t>
            </a:r>
          </a:p>
          <a:p>
            <a:pPr>
              <a:lnSpc>
                <a:spcPct val="80000"/>
              </a:lnSpc>
              <a:spcBef>
                <a:spcPct val="50000"/>
              </a:spcBef>
              <a:buSzPct val="80000"/>
              <a:buFontTx/>
              <a:buChar char="•"/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Exclusion</a:t>
            </a:r>
          </a:p>
          <a:p>
            <a:pPr>
              <a:lnSpc>
                <a:spcPct val="80000"/>
              </a:lnSpc>
              <a:spcBef>
                <a:spcPct val="50000"/>
              </a:spcBef>
              <a:buSzPct val="80000"/>
              <a:buFontTx/>
              <a:buChar char="•"/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Intertidal</a:t>
            </a:r>
          </a:p>
          <a:p>
            <a:pPr>
              <a:lnSpc>
                <a:spcPct val="80000"/>
              </a:lnSpc>
              <a:spcBef>
                <a:spcPct val="50000"/>
              </a:spcBef>
              <a:buSzPct val="80000"/>
              <a:buFontTx/>
              <a:buChar char="•"/>
            </a:pP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35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3345" y="73891"/>
            <a:ext cx="11406909" cy="618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On-Water Containment and Recovery </a:t>
            </a: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99" y="2073908"/>
            <a:ext cx="4725417" cy="326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ic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16" y="2101989"/>
            <a:ext cx="4983264" cy="321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9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1610</Words>
  <Application>Microsoft Office PowerPoint</Application>
  <PresentationFormat>Widescreen</PresentationFormat>
  <Paragraphs>240</Paragraphs>
  <Slides>42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ＭＳ Ｐゴシック</vt:lpstr>
      <vt:lpstr>Arial</vt:lpstr>
      <vt:lpstr>Calibri</vt:lpstr>
      <vt:lpstr>Calibri Light</vt:lpstr>
      <vt:lpstr>Courier New</vt:lpstr>
      <vt:lpstr>inherit</vt:lpstr>
      <vt:lpstr>Tahoma</vt:lpstr>
      <vt:lpstr>Wingdings</vt:lpstr>
      <vt:lpstr>Office Theme</vt:lpstr>
      <vt:lpstr>Bitmap Image</vt:lpstr>
      <vt:lpstr>Photo Editor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Syed, Mohammad Muktadar</dc:creator>
  <cp:lastModifiedBy>Sajith, Sadanandan </cp:lastModifiedBy>
  <cp:revision>194</cp:revision>
  <dcterms:created xsi:type="dcterms:W3CDTF">2024-09-27T05:40:49Z</dcterms:created>
  <dcterms:modified xsi:type="dcterms:W3CDTF">2025-01-15T10:22:05Z</dcterms:modified>
</cp:coreProperties>
</file>